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73" r:id="rId4"/>
    <p:sldId id="272" r:id="rId5"/>
    <p:sldId id="266" r:id="rId6"/>
    <p:sldId id="274" r:id="rId7"/>
    <p:sldId id="277" r:id="rId8"/>
    <p:sldId id="276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52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0A056-2369-D14C-BAED-CB25622C47DE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77B35-8336-174A-8B21-9041B255D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457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7B35-8336-174A-8B21-9041B255DD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so many mythical creatures and imagined animals, but there is such a great diversity in the real world that is so much more exciting to explore.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7B35-8336-174A-8B21-9041B255DD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7B35-8336-174A-8B21-9041B255DD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Habitat loss affects 85% of all species threatened with extinction</a:t>
            </a:r>
          </a:p>
          <a:p>
            <a:r>
              <a:rPr lang="en-US" dirty="0" smtClean="0"/>
              <a:t>Between 200 &amp; 2,000 species become extinct every year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According to World Wildlife</a:t>
            </a:r>
            <a:r>
              <a:rPr lang="en-US" baseline="0" dirty="0" smtClean="0">
                <a:sym typeface="Wingdings"/>
              </a:rPr>
              <a:t> Foundation, the earth has lost 40% of its wildlife in the last 40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7B35-8336-174A-8B21-9041B255DD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Kingdom </a:t>
            </a:r>
            <a:r>
              <a:rPr lang="en-US" dirty="0" err="1" smtClean="0"/>
              <a:t>Animalia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Kingdom </a:t>
            </a:r>
            <a:r>
              <a:rPr lang="en-US" baseline="0" dirty="0" err="1" smtClean="0"/>
              <a:t>Plantae</a:t>
            </a:r>
            <a:endParaRPr lang="en-US" baseline="0" dirty="0" smtClean="0"/>
          </a:p>
          <a:p>
            <a:r>
              <a:rPr lang="en-US" baseline="0" dirty="0" smtClean="0"/>
              <a:t>Kingdom Fungi</a:t>
            </a:r>
          </a:p>
          <a:p>
            <a:r>
              <a:rPr lang="en-US" baseline="0" dirty="0" smtClean="0"/>
              <a:t>Kingdom </a:t>
            </a:r>
            <a:r>
              <a:rPr lang="en-US" baseline="0" dirty="0" err="1" smtClean="0"/>
              <a:t>Protista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Kingdom </a:t>
            </a:r>
            <a:r>
              <a:rPr lang="en-US" baseline="0" dirty="0" err="1" smtClean="0"/>
              <a:t>Monera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7B35-8336-174A-8B21-9041B255DD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err="1" smtClean="0"/>
              <a:t>Youtube</a:t>
            </a:r>
            <a:r>
              <a:rPr lang="en-US" u="sng" dirty="0" smtClean="0"/>
              <a:t> Clip of “dancing </a:t>
            </a:r>
            <a:r>
              <a:rPr lang="en-US" u="sng" dirty="0" err="1" smtClean="0"/>
              <a:t>oobleck</a:t>
            </a:r>
            <a:r>
              <a:rPr lang="en-US" u="sng" dirty="0" smtClean="0"/>
              <a:t>”</a:t>
            </a:r>
            <a:r>
              <a:rPr lang="en-US" dirty="0" smtClean="0"/>
              <a:t>: 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=2CJJ6FrfuGU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7B35-8336-174A-8B21-9041B255DD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7B35-8336-174A-8B21-9041B255DD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Alive or</a:t>
            </a:r>
            <a:r>
              <a:rPr lang="en-US" baseline="0" dirty="0" smtClean="0"/>
              <a:t> Not Video: http://www.pbslearningmedia.org/resource/tdc02.sci.life.colt.alive/is-it-alive/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7B35-8336-174A-8B21-9041B255DD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living things have highly organized, complex structures (CELLS); 2) living things maintain a chemical composition that is quite different from their surroundings (HOMEOSTASIS); 3) living things have the capacity to take in, transform, and use energy from the environment (METABOLIZE); 4) living things can respond to stimuli (RESPOND); 5) living things have the capacity to reproduce themselves (REPRODUCE); 6) living things grow and develop (GROW); and 7) living things are well-suited to their environment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(ADAPT)</a:t>
            </a:r>
          </a:p>
          <a:p>
            <a:pPr marL="228600" indent="-228600">
              <a:buAutoNum type="arabicParenR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is of diatoms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single, celled algae; defining characteristic of diatoms are their intricately patterned, glass like cell walls &amp; this structure is called the “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frustale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”, which shows a great diversity within the species; diatoms form an important part of marine food chains, they are primary producers (use light to help make their own food)</a:t>
            </a:r>
          </a:p>
          <a:p>
            <a:pPr marL="228600" indent="-228600">
              <a:buAutoNum type="arabicParenR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Diatoms occur in every environment where there is water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from the ocean to lakes to even soil; they play an important role in the world’s carbon cycle (as they, like plants, use CO2 to metabolize)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7B35-8336-174A-8B21-9041B255DD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png"/><Relationship Id="rId1" Type="http://schemas.openxmlformats.org/officeDocument/2006/relationships/video" Target="file://localhost/Users/Shayle/Desktop/Characteristics%20of%20Life/The%20big%20bang%20theory%20-%20Starch%20and%20water.mp4" TargetMode="Externa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png"/><Relationship Id="rId1" Type="http://schemas.openxmlformats.org/officeDocument/2006/relationships/video" Target="file://localhost/Users/Shayle/Desktop/Characteristics%20of%20Life/IsItAlive.mp4" TargetMode="Externa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7749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Biodiversity of Life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483" y="1807774"/>
            <a:ext cx="6400800" cy="1752600"/>
          </a:xfrm>
        </p:spPr>
        <p:txBody>
          <a:bodyPr/>
          <a:lstStyle/>
          <a:p>
            <a:r>
              <a:rPr lang="en-US" b="1" dirty="0" smtClean="0"/>
              <a:t>Adapt</a:t>
            </a:r>
          </a:p>
          <a:p>
            <a:r>
              <a:rPr lang="en-US" b="1" dirty="0" smtClean="0"/>
              <a:t>Or Die!</a:t>
            </a:r>
            <a:endParaRPr lang="en-US" b="1" dirty="0"/>
          </a:p>
        </p:txBody>
      </p:sp>
      <p:pic>
        <p:nvPicPr>
          <p:cNvPr id="4" name="Picture 3" descr="b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483" y="3155626"/>
            <a:ext cx="69850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0074" y="6464492"/>
            <a:ext cx="8096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http://www.noupe.com/inspiration/a-showcase-of-artistic-typography.html</a:t>
            </a:r>
            <a:endParaRPr lang="en-US" sz="1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06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mythic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814" y="0"/>
            <a:ext cx="4094027" cy="6936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50" y="2672834"/>
            <a:ext cx="440490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Life (pg. 43)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50" y="4141721"/>
            <a:ext cx="4730131" cy="1824582"/>
          </a:xfrm>
        </p:spPr>
        <p:txBody>
          <a:bodyPr>
            <a:normAutofit/>
          </a:bodyPr>
          <a:lstStyle/>
          <a:p>
            <a:r>
              <a:rPr lang="en-US" dirty="0" smtClean="0"/>
              <a:t>I CAN list and describe the characteristics of life</a:t>
            </a:r>
          </a:p>
        </p:txBody>
      </p:sp>
      <p:pic>
        <p:nvPicPr>
          <p:cNvPr id="5" name="Picture 4" descr=":::Screen Shot 2015-03-25 at 12.51.51 AM.png"/>
          <p:cNvPicPr/>
          <p:nvPr/>
        </p:nvPicPr>
        <p:blipFill>
          <a:blip r:embed="rId3"/>
          <a:srcRect r="21239"/>
          <a:stretch>
            <a:fillRect/>
          </a:stretch>
        </p:blipFill>
        <p:spPr bwMode="auto">
          <a:xfrm>
            <a:off x="4985781" y="3244334"/>
            <a:ext cx="3991124" cy="27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85781" y="6126163"/>
            <a:ext cx="478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 </a:t>
            </a:r>
            <a:r>
              <a:rPr lang="en-CA" b="1" dirty="0" smtClean="0"/>
              <a:t>Butterfly or owl? What do you think? </a:t>
            </a:r>
            <a:r>
              <a:rPr lang="en-CA" b="1" dirty="0" err="1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0876" y="1435797"/>
            <a:ext cx="81576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I CAN list and describe the levels of biodiversity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330610" y="248503"/>
            <a:ext cx="4730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Biodiversity (pg. 41)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(pg. 41)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0801"/>
          </a:xfrm>
        </p:spPr>
        <p:txBody>
          <a:bodyPr>
            <a:normAutofit lnSpcReduction="10000"/>
          </a:bodyPr>
          <a:lstStyle/>
          <a:p>
            <a:r>
              <a:rPr lang="en-US" b="1" u="sng" cap="small" dirty="0" smtClean="0">
                <a:solidFill>
                  <a:schemeClr val="accent3">
                    <a:lumMod val="75000"/>
                  </a:schemeClr>
                </a:solidFill>
              </a:rPr>
              <a:t>Biodiversity </a:t>
            </a:r>
            <a:r>
              <a:rPr lang="en-US" dirty="0" smtClean="0"/>
              <a:t>is the variety of all living things </a:t>
            </a:r>
            <a:r>
              <a:rPr lang="en-US" dirty="0" smtClean="0">
                <a:sym typeface="Wingdings"/>
              </a:rPr>
              <a:t>in an environment, from giant redwood trees to microscopic, single celled algae</a:t>
            </a:r>
            <a:endParaRPr lang="en-US" dirty="0" smtClean="0"/>
          </a:p>
          <a:p>
            <a:r>
              <a:rPr lang="en-US" dirty="0" smtClean="0"/>
              <a:t>Scientists have identified ~1.75 million different species, including about: </a:t>
            </a:r>
          </a:p>
          <a:p>
            <a:pPr lvl="1"/>
            <a:r>
              <a:rPr lang="en-US" dirty="0" smtClean="0"/>
              <a:t>1,000,000 species of insects</a:t>
            </a:r>
          </a:p>
          <a:p>
            <a:pPr lvl="1"/>
            <a:r>
              <a:rPr lang="en-US" dirty="0" smtClean="0"/>
              <a:t>300,000 species of plants</a:t>
            </a:r>
          </a:p>
          <a:p>
            <a:pPr lvl="1"/>
            <a:r>
              <a:rPr lang="en-US" dirty="0" smtClean="0"/>
              <a:t>30,000 species of fish</a:t>
            </a:r>
          </a:p>
          <a:p>
            <a:pPr lvl="1"/>
            <a:r>
              <a:rPr lang="en-US" dirty="0" smtClean="0"/>
              <a:t>10,000 species of birds</a:t>
            </a:r>
          </a:p>
          <a:p>
            <a:pPr lvl="1"/>
            <a:r>
              <a:rPr lang="en-US" dirty="0" smtClean="0"/>
              <a:t>5,500 species of mammals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3309" y="6581001"/>
            <a:ext cx="2163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National Geographic; Issue21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Five Kingdoms of Life</a:t>
            </a:r>
            <a:endParaRPr lang="en-US" dirty="0"/>
          </a:p>
        </p:txBody>
      </p:sp>
      <p:pic>
        <p:nvPicPr>
          <p:cNvPr id="5" name="Content Placeholder 4" descr="5 kingdom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570" t="3970" r="2703" b="3794"/>
          <a:stretch>
            <a:fillRect/>
          </a:stretch>
        </p:blipFill>
        <p:spPr>
          <a:xfrm>
            <a:off x="2405071" y="2350203"/>
            <a:ext cx="4283189" cy="4174582"/>
          </a:xfrm>
        </p:spPr>
      </p:pic>
      <p:sp>
        <p:nvSpPr>
          <p:cNvPr id="4" name="TextBox 3"/>
          <p:cNvSpPr txBox="1"/>
          <p:nvPr/>
        </p:nvSpPr>
        <p:spPr>
          <a:xfrm>
            <a:off x="4650201" y="6524785"/>
            <a:ext cx="4267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anthropophobia.hubpages.com</a:t>
            </a:r>
            <a:r>
              <a:rPr lang="en-US" sz="1200" dirty="0"/>
              <a:t>/hub/The-Five-Kingdoms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0338" y="1143000"/>
            <a:ext cx="7779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6600"/>
                </a:solidFill>
              </a:rPr>
              <a:t>10 Brain bumps! </a:t>
            </a:r>
          </a:p>
          <a:p>
            <a:pPr algn="ctr"/>
            <a:r>
              <a:rPr lang="en-US" sz="2800" dirty="0" smtClean="0"/>
              <a:t>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one answer: what are the 5 kingdoms?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58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Alive or Not? </a:t>
            </a:r>
            <a:r>
              <a:rPr lang="en-US" sz="2400" dirty="0" smtClean="0"/>
              <a:t>(2:00)</a:t>
            </a:r>
            <a:endParaRPr lang="en-US" sz="2400" dirty="0"/>
          </a:p>
        </p:txBody>
      </p:sp>
      <p:pic>
        <p:nvPicPr>
          <p:cNvPr id="4" name="The big bang theory - Starch and water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1627981"/>
            <a:ext cx="7924800" cy="447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Brainstorm (pg. 42)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1749"/>
            <a:ext cx="8229600" cy="4525963"/>
          </a:xfrm>
        </p:spPr>
        <p:txBody>
          <a:bodyPr/>
          <a:lstStyle/>
          <a:p>
            <a:r>
              <a:rPr lang="en-US" dirty="0" smtClean="0"/>
              <a:t>What criteria can you come up with that allows you to decide whether something is a  living or non-living thing?</a:t>
            </a:r>
          </a:p>
        </p:txBody>
      </p:sp>
      <p:pic>
        <p:nvPicPr>
          <p:cNvPr id="4" name="Picture 3" descr="EarthDay2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428" y="2709991"/>
            <a:ext cx="4867465" cy="3848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Alive or Not? (pg. 42) </a:t>
            </a:r>
            <a:r>
              <a:rPr lang="en-US" sz="2400" dirty="0" smtClean="0"/>
              <a:t>(Time - 3:00)</a:t>
            </a:r>
            <a:endParaRPr lang="en-US" sz="2400" dirty="0"/>
          </a:p>
        </p:txBody>
      </p:sp>
      <p:pic>
        <p:nvPicPr>
          <p:cNvPr id="4" name="IsItAlive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3537" y="1600200"/>
            <a:ext cx="643692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Life (pg. 41)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Class Brainstorm: How did your criteria change? How can we decide if something is a living or non-living thing?</a:t>
            </a:r>
            <a:endParaRPr lang="en-US" dirty="0" smtClean="0">
              <a:sym typeface="Wingdings"/>
            </a:endParaRPr>
          </a:p>
          <a:p>
            <a:pPr lvl="2"/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2">
              <a:buNone/>
            </a:pPr>
            <a:endParaRPr lang="en-US" dirty="0" smtClean="0">
              <a:sym typeface="Wingdings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139868" y="2526173"/>
            <a:ext cx="3369255" cy="47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8876" y="6575251"/>
            <a:ext cx="3045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Ernst Haeckel's: "Art Forms of Nature" (1904).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931</TotalTime>
  <Words>607</Words>
  <Application>Microsoft Macintosh PowerPoint</Application>
  <PresentationFormat>On-screen Show (4:3)</PresentationFormat>
  <Paragraphs>56</Paragraphs>
  <Slides>9</Slides>
  <Notes>9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 Black </vt:lpstr>
      <vt:lpstr>Biodiversity of Life</vt:lpstr>
      <vt:lpstr>Slide 2</vt:lpstr>
      <vt:lpstr>Characteristics of Life (pg. 43) </vt:lpstr>
      <vt:lpstr>Biodiversity (pg. 41)</vt:lpstr>
      <vt:lpstr>Five Kingdoms of Life</vt:lpstr>
      <vt:lpstr>Alive or Not? (2:00)</vt:lpstr>
      <vt:lpstr>Brainstorm (pg. 42)</vt:lpstr>
      <vt:lpstr>Alive or Not? (pg. 42) (Time - 3:00)</vt:lpstr>
      <vt:lpstr>Characteristics of Life (pg. 41)</vt:lpstr>
    </vt:vector>
  </TitlesOfParts>
  <Company>Vancouver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Earth’s Crust</dc:title>
  <dc:creator>Jacob Martens</dc:creator>
  <cp:lastModifiedBy>Shayle Wiebe</cp:lastModifiedBy>
  <cp:revision>37</cp:revision>
  <dcterms:created xsi:type="dcterms:W3CDTF">2015-05-06T19:20:58Z</dcterms:created>
  <dcterms:modified xsi:type="dcterms:W3CDTF">2015-05-06T19:21:14Z</dcterms:modified>
</cp:coreProperties>
</file>